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4_2FA3EC4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1EE015-11ED-64CA-CC87-1AAB7685AC16}" name="Daniela Hurtado" initials="DH" userId="S::dhurtado@3gmotion.onmicrosoft.com::3ee6a589-5d00-4730-98f9-0dd09817c3a6" providerId="AD"/>
  <p188:author id="{5B6753CA-7B8F-309C-B990-3A1F64532B8B}" name="Juan Santelices" initials="JS" userId="S::jsantelices@3gmotion.onmicrosoft.com::4bd8e49b-b4ce-483d-adad-5ab7fe980e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AA3"/>
    <a:srgbClr val="1DC6BA"/>
    <a:srgbClr val="100B48"/>
    <a:srgbClr val="FFFFFF"/>
    <a:srgbClr val="D0D4F2"/>
    <a:srgbClr val="E9EBFE"/>
    <a:srgbClr val="22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92869-2F09-2A44-BF08-98A7E6A1128F}" v="1" dt="2022-06-30T18:46:34.263"/>
    <p1510:client id="{DD20EAEB-F8EB-2E48-BCAD-8103E531FEE7}" v="3" dt="2022-06-30T18:39:10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/>
    <p:restoredTop sz="94719"/>
  </p:normalViewPr>
  <p:slideViewPr>
    <p:cSldViewPr snapToGrid="0" snapToObjects="1">
      <p:cViewPr varScale="1">
        <p:scale>
          <a:sx n="116" d="100"/>
          <a:sy n="116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4_2FA3EC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FE8F63-58AD-7645-BCCC-514BBFB4D283}" authorId="{5B6753CA-7B8F-309C-B990-3A1F64532B8B}" created="2022-03-03T22:17:48.37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99272005" sldId="260"/>
      <ac:spMk id="16" creationId="{BD4B4AC4-A399-43B2-8E59-0EDD0103C4B4}"/>
      <ac:txMk cp="0" len="19">
        <ac:context len="155" hash="2479511016"/>
      </ac:txMk>
    </ac:txMkLst>
    <p188:pos x="2100518" y="494437"/>
    <p188:replyLst>
      <p188:reply id="{2931E064-1A55-6246-A8F0-D698C66BCA30}" authorId="{541EE015-11ED-64CA-CC87-1AAB7685AC16}" created="2022-03-07T19:57:51.414">
        <p188:txBody>
          <a:bodyPr/>
          <a:lstStyle/>
          <a:p>
            <a:r>
              <a:rPr lang="en-CL"/>
              <a:t>Esta es la único que no creemos que deba modificarse, ya que rompería con todo el hilo conductor de la presentación </a:t>
            </a:r>
          </a:p>
        </p188:txBody>
      </p188:reply>
    </p188:replyLst>
    <p188:txBody>
      <a:bodyPr/>
      <a:lstStyle/>
      <a:p>
        <a:r>
          <a:rPr lang="es-ES_tradnl"/>
          <a:t>Esta la pondría al inicio, es la mas importantre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4603F-D2C3-0241-B5FB-E6DCE2D47DDE}" type="datetimeFigureOut">
              <a:rPr lang="en-CL" smtClean="0"/>
              <a:t>30-06-22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73F1E-6FEF-3A4E-B012-FC779B6970F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58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3F1E-6FEF-3A4E-B012-FC779B6970FD}" type="slidenum">
              <a:rPr lang="en-CL" smtClean="0"/>
              <a:t>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1043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3F1E-6FEF-3A4E-B012-FC779B6970FD}" type="slidenum">
              <a:rPr lang="en-CL" smtClean="0"/>
              <a:t>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7124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30/6/22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microsoft.com/office/2018/10/relationships/comments" Target="../comments/modernComment_104_2FA3EC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smartia.ai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Imagen que contiene tabla, alimentos, plato, taza&#10;&#10;Descripción generada automáticamente">
            <a:extLst>
              <a:ext uri="{FF2B5EF4-FFF2-40B4-BE49-F238E27FC236}">
                <a16:creationId xmlns:a16="http://schemas.microsoft.com/office/drawing/2014/main" id="{022CD2D6-3FB2-4E5E-9BE6-44F49B32B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3406" r="-82" b="3406"/>
          <a:stretch/>
        </p:blipFill>
        <p:spPr>
          <a:xfrm>
            <a:off x="-30079" y="0"/>
            <a:ext cx="12252582" cy="686330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1D10803-9E80-4A6D-A354-558DF62A364F}"/>
              </a:ext>
            </a:extLst>
          </p:cNvPr>
          <p:cNvSpPr/>
          <p:nvPr/>
        </p:nvSpPr>
        <p:spPr>
          <a:xfrm>
            <a:off x="501" y="4646"/>
            <a:ext cx="12222480" cy="6860006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4">
            <a:extLst>
              <a:ext uri="{FF2B5EF4-FFF2-40B4-BE49-F238E27FC236}">
                <a16:creationId xmlns:a16="http://schemas.microsoft.com/office/drawing/2014/main" id="{495601A0-3E75-485D-B6F7-06FEA20B6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157" y="1218098"/>
            <a:ext cx="3666423" cy="11533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5161AD-4DB1-4158-A225-DDFBC1B38D48}"/>
              </a:ext>
            </a:extLst>
          </p:cNvPr>
          <p:cNvSpPr txBox="1"/>
          <p:nvPr/>
        </p:nvSpPr>
        <p:spPr>
          <a:xfrm>
            <a:off x="969612" y="2512061"/>
            <a:ext cx="471825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rgbClr val="595959"/>
                </a:solidFill>
                <a:latin typeface="Lato Light"/>
                <a:ea typeface="Lato Light"/>
                <a:cs typeface="Lato Light"/>
              </a:rPr>
              <a:t>La plataforma con </a:t>
            </a:r>
            <a:r>
              <a:rPr lang="es-ES" sz="1600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  <a:t>Inteligencia Artificial</a:t>
            </a:r>
            <a:r>
              <a:rPr lang="es-ES" sz="1600" dirty="0">
                <a:solidFill>
                  <a:srgbClr val="595959"/>
                </a:solidFill>
                <a:latin typeface="Lato Light"/>
                <a:ea typeface="Lato Light"/>
                <a:cs typeface="Lato Light"/>
              </a:rPr>
              <a:t> que acelera</a:t>
            </a:r>
            <a:r>
              <a:rPr lang="es-ES" sz="1600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  <a:t> los procesos de cobranza,</a:t>
            </a:r>
            <a:r>
              <a:rPr lang="es-ES" sz="1600" dirty="0">
                <a:solidFill>
                  <a:srgbClr val="595959"/>
                </a:solidFill>
                <a:latin typeface="Lato Light"/>
                <a:ea typeface="Lato Light"/>
                <a:cs typeface="Lato Light"/>
              </a:rPr>
              <a:t> automatiza las gestiones y aumenta el recupero de las empresas, sin dañar la relación con sus clientes. </a:t>
            </a:r>
            <a:endParaRPr lang="es-ES" sz="1600" dirty="0">
              <a:cs typeface="Calibri" panose="020F0502020204030204"/>
            </a:endParaRPr>
          </a:p>
        </p:txBody>
      </p:sp>
      <p:pic>
        <p:nvPicPr>
          <p:cNvPr id="3" name="Imagen 7" descr="Forma&#10;&#10;Descripción generada automáticamente">
            <a:extLst>
              <a:ext uri="{FF2B5EF4-FFF2-40B4-BE49-F238E27FC236}">
                <a16:creationId xmlns:a16="http://schemas.microsoft.com/office/drawing/2014/main" id="{04D73750-8E13-44A5-9B93-845B1ABF2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" y="3596239"/>
            <a:ext cx="7946858" cy="3285022"/>
          </a:xfrm>
          <a:prstGeom prst="rect">
            <a:avLst/>
          </a:prstGeom>
        </p:spPr>
      </p:pic>
      <p:pic>
        <p:nvPicPr>
          <p:cNvPr id="2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4772548-7A1D-457F-AB92-DC6999648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031" y="2080343"/>
            <a:ext cx="5610727" cy="3649819"/>
          </a:xfrm>
          <a:prstGeom prst="rect">
            <a:avLst/>
          </a:prstGeom>
        </p:spPr>
      </p:pic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0E1E5148-0751-497D-A3AE-FE3DFFBA2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376110" y="-23259"/>
            <a:ext cx="6843964" cy="25531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638E1D-9614-251E-987A-BAB3BFEC69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9139" r="11201" b="37623"/>
          <a:stretch/>
        </p:blipFill>
        <p:spPr>
          <a:xfrm>
            <a:off x="10903720" y="5634680"/>
            <a:ext cx="962068" cy="950598"/>
          </a:xfrm>
          <a:prstGeom prst="roundRect">
            <a:avLst>
              <a:gd name="adj" fmla="val 11439"/>
            </a:avLst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09E16-0A3E-4C7C-8349-59272C04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85" y="2528021"/>
            <a:ext cx="5617733" cy="13037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Las empresas deben tener </a:t>
            </a:r>
            <a:r>
              <a:rPr lang="es-ES" sz="1600" b="1" dirty="0">
                <a:solidFill>
                  <a:srgbClr val="100B48"/>
                </a:solidFill>
                <a:latin typeface="Lato Black"/>
                <a:ea typeface="Lato Light"/>
                <a:cs typeface="Lato Light"/>
              </a:rPr>
              <a:t>muchos agentes administrando las acciones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y canales para el contacto de cada deudor.</a:t>
            </a:r>
          </a:p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Deben coordinar y controlar la acción de </a:t>
            </a:r>
            <a:r>
              <a:rPr lang="es-ES" sz="1600" dirty="0">
                <a:solidFill>
                  <a:srgbClr val="100B48"/>
                </a:solidFill>
                <a:latin typeface="Lato Black"/>
                <a:ea typeface="Lato Light"/>
                <a:cs typeface="Lato Light"/>
              </a:rPr>
              <a:t>agentes externos.</a:t>
            </a:r>
          </a:p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Necesitan </a:t>
            </a:r>
            <a:r>
              <a:rPr lang="es-ES" sz="1600" dirty="0">
                <a:solidFill>
                  <a:srgbClr val="100B48"/>
                </a:solidFill>
                <a:latin typeface="Lato Black"/>
                <a:ea typeface="Lato Light"/>
                <a:cs typeface="Lato Light"/>
              </a:rPr>
              <a:t>analizar los resultados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todas sus campañas y operaciones.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223DFA-5362-4328-931F-C5B22631B770}"/>
              </a:ext>
            </a:extLst>
          </p:cNvPr>
          <p:cNvSpPr txBox="1">
            <a:spLocks/>
          </p:cNvSpPr>
          <p:nvPr/>
        </p:nvSpPr>
        <p:spPr>
          <a:xfrm>
            <a:off x="641882" y="4389767"/>
            <a:ext cx="5953008" cy="70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213AA3"/>
                </a:solidFill>
                <a:latin typeface="Lato Medium"/>
                <a:ea typeface="Lato Medium"/>
                <a:cs typeface="Lato Medium"/>
              </a:rPr>
              <a:t>Además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94B8A49-AB9F-4A7E-AB0F-4BE90D663309}"/>
              </a:ext>
            </a:extLst>
          </p:cNvPr>
          <p:cNvSpPr txBox="1">
            <a:spLocks/>
          </p:cNvSpPr>
          <p:nvPr/>
        </p:nvSpPr>
        <p:spPr>
          <a:xfrm>
            <a:off x="858252" y="5213108"/>
            <a:ext cx="5734533" cy="1252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Los </a:t>
            </a:r>
            <a:r>
              <a:rPr lang="es-ES" sz="1600" b="1" dirty="0">
                <a:solidFill>
                  <a:srgbClr val="002060"/>
                </a:solidFill>
                <a:latin typeface="Lato Black"/>
                <a:ea typeface="+mn-lt"/>
                <a:cs typeface="+mn-lt"/>
              </a:rPr>
              <a:t>métodos tradicionales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cobranza no permiten escalar los resultados de forma rápida y efectiva.</a:t>
            </a:r>
            <a:endParaRPr lang="es-ES" sz="16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Las compañías tienden a incurrir en </a:t>
            </a:r>
            <a:r>
              <a:rPr lang="es-ES" sz="1600" b="1" dirty="0">
                <a:solidFill>
                  <a:srgbClr val="002060"/>
                </a:solidFill>
                <a:latin typeface="Lato Black"/>
                <a:ea typeface="+mn-lt"/>
                <a:cs typeface="+mn-lt"/>
              </a:rPr>
              <a:t>aumento de intensidad de acciones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para alcanzar sus objetivos. </a:t>
            </a:r>
            <a:endParaRPr lang="es-ES" sz="16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6" name="Gráfico 4">
            <a:extLst>
              <a:ext uri="{FF2B5EF4-FFF2-40B4-BE49-F238E27FC236}">
                <a16:creationId xmlns:a16="http://schemas.microsoft.com/office/drawing/2014/main" id="{BBB601DD-EF02-4486-A014-9054E3C1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509" y="591101"/>
            <a:ext cx="1808477" cy="1966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780691-FF54-431C-9F7D-DCCAE4456F79}"/>
              </a:ext>
            </a:extLst>
          </p:cNvPr>
          <p:cNvSpPr txBox="1"/>
          <p:nvPr/>
        </p:nvSpPr>
        <p:spPr>
          <a:xfrm>
            <a:off x="624171" y="1109981"/>
            <a:ext cx="56100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dirty="0">
                <a:solidFill>
                  <a:srgbClr val="213AA3"/>
                </a:solidFill>
                <a:latin typeface="Lato Medium"/>
                <a:ea typeface="Lato Black"/>
                <a:cs typeface="Lato Black"/>
              </a:rPr>
              <a:t>La</a:t>
            </a:r>
            <a:r>
              <a:rPr lang="es-ES" sz="3600" dirty="0">
                <a:solidFill>
                  <a:srgbClr val="213AA3"/>
                </a:solidFill>
                <a:latin typeface="Lato Black"/>
                <a:ea typeface="Lato Black"/>
                <a:cs typeface="Lato Black"/>
              </a:rPr>
              <a:t> </a:t>
            </a:r>
            <a:r>
              <a:rPr lang="es-ES" sz="3600" dirty="0">
                <a:solidFill>
                  <a:srgbClr val="100B48"/>
                </a:solidFill>
                <a:latin typeface="Lato Black"/>
                <a:ea typeface="Lato Black"/>
                <a:cs typeface="Lato Black"/>
              </a:rPr>
              <a:t>cobranza</a:t>
            </a:r>
            <a:r>
              <a:rPr lang="es-ES" sz="3600" dirty="0">
                <a:solidFill>
                  <a:srgbClr val="213AA3"/>
                </a:solidFill>
                <a:latin typeface="Lato Black"/>
                <a:ea typeface="Lato Black"/>
                <a:cs typeface="Lato Black"/>
              </a:rPr>
              <a:t> </a:t>
            </a:r>
            <a:r>
              <a:rPr lang="es-ES" sz="3600" dirty="0">
                <a:solidFill>
                  <a:srgbClr val="213AA3"/>
                </a:solidFill>
                <a:latin typeface="Lato Medium"/>
                <a:ea typeface="Lato Black"/>
                <a:cs typeface="Lato Black"/>
              </a:rPr>
              <a:t>es un proceso complejo</a:t>
            </a:r>
          </a:p>
        </p:txBody>
      </p:sp>
      <p:pic>
        <p:nvPicPr>
          <p:cNvPr id="13" name="Imagen 9" descr="Icono&#10;&#10;Descripción generada automáticamente">
            <a:extLst>
              <a:ext uri="{FF2B5EF4-FFF2-40B4-BE49-F238E27FC236}">
                <a16:creationId xmlns:a16="http://schemas.microsoft.com/office/drawing/2014/main" id="{7852BB4E-7127-4C4A-8F67-AC617DA2C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106"/>
          <a:stretch/>
        </p:blipFill>
        <p:spPr>
          <a:xfrm>
            <a:off x="6238240" y="-352"/>
            <a:ext cx="5960897" cy="6858705"/>
          </a:xfrm>
          <a:prstGeom prst="rect">
            <a:avLst/>
          </a:prstGeom>
        </p:spPr>
      </p:pic>
      <p:pic>
        <p:nvPicPr>
          <p:cNvPr id="15" name="Imagen 2">
            <a:extLst>
              <a:ext uri="{FF2B5EF4-FFF2-40B4-BE49-F238E27FC236}">
                <a16:creationId xmlns:a16="http://schemas.microsoft.com/office/drawing/2014/main" id="{8728CAA7-F0F2-4196-8A10-CB75545E3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0" y="1581151"/>
            <a:ext cx="3939116" cy="39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2" descr="Imagen que contiene tabla, alimentos, plato, taza&#10;&#10;Descripción generada automáticamente">
            <a:extLst>
              <a:ext uri="{FF2B5EF4-FFF2-40B4-BE49-F238E27FC236}">
                <a16:creationId xmlns:a16="http://schemas.microsoft.com/office/drawing/2014/main" id="{2007A917-88CA-4B5D-A3C9-EA53FDB1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3" r="-82" b="7128"/>
          <a:stretch/>
        </p:blipFill>
        <p:spPr>
          <a:xfrm>
            <a:off x="2005" y="0"/>
            <a:ext cx="12198031" cy="685868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BF93B648-6F56-4FED-8E3B-86347B47C53C}"/>
              </a:ext>
            </a:extLst>
          </p:cNvPr>
          <p:cNvSpPr/>
          <p:nvPr/>
        </p:nvSpPr>
        <p:spPr>
          <a:xfrm>
            <a:off x="-9525" y="4645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7F9B285-1E52-445A-8FFC-DADE8EBA3C65}"/>
              </a:ext>
            </a:extLst>
          </p:cNvPr>
          <p:cNvSpPr/>
          <p:nvPr/>
        </p:nvSpPr>
        <p:spPr>
          <a:xfrm>
            <a:off x="-9526" y="4644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4">
            <a:extLst>
              <a:ext uri="{FF2B5EF4-FFF2-40B4-BE49-F238E27FC236}">
                <a16:creationId xmlns:a16="http://schemas.microsoft.com/office/drawing/2014/main" id="{701985FF-038D-4BF8-8365-D72BECCE2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509" y="591101"/>
            <a:ext cx="1808477" cy="196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1D5134-B5DD-4C56-81A9-101870958907}"/>
              </a:ext>
            </a:extLst>
          </p:cNvPr>
          <p:cNvSpPr txBox="1"/>
          <p:nvPr/>
        </p:nvSpPr>
        <p:spPr>
          <a:xfrm>
            <a:off x="624171" y="1109981"/>
            <a:ext cx="60796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>
                <a:solidFill>
                  <a:srgbClr val="213AA3"/>
                </a:solidFill>
                <a:latin typeface="Lato Medium"/>
                <a:ea typeface="Lato Black"/>
                <a:cs typeface="Lato Black"/>
              </a:rPr>
              <a:t>SmartIA lo </a:t>
            </a:r>
            <a:r>
              <a:rPr lang="es-ES" sz="3600" b="1">
                <a:solidFill>
                  <a:srgbClr val="100B48"/>
                </a:solidFill>
                <a:latin typeface="Lato Black"/>
                <a:ea typeface="Lato Black"/>
                <a:cs typeface="Lato Black"/>
              </a:rPr>
              <a:t>resuelve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674111-C09F-4F54-BCAE-1805DEB95A3C}"/>
              </a:ext>
            </a:extLst>
          </p:cNvPr>
          <p:cNvSpPr txBox="1"/>
          <p:nvPr/>
        </p:nvSpPr>
        <p:spPr>
          <a:xfrm>
            <a:off x="583532" y="1912621"/>
            <a:ext cx="87616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Creamos una plataforma que te permite tener a la tecnología como aliado para obtener mejores resultados y diseñar estrategias adecuadas para cada uno de tus clientes.</a:t>
            </a:r>
            <a:endParaRPr lang="es-E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2" name="Imagen 2" descr="Icono&#10;&#10;Descripción generada automáticamente">
            <a:extLst>
              <a:ext uri="{FF2B5EF4-FFF2-40B4-BE49-F238E27FC236}">
                <a16:creationId xmlns:a16="http://schemas.microsoft.com/office/drawing/2014/main" id="{B9050F65-ACB9-4BDF-BACA-1C99F2C43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936" y="2742641"/>
            <a:ext cx="4489450" cy="38068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BF00DFA-45D0-48EC-9C2D-77F32FCE35C3}"/>
              </a:ext>
            </a:extLst>
          </p:cNvPr>
          <p:cNvSpPr txBox="1"/>
          <p:nvPr/>
        </p:nvSpPr>
        <p:spPr>
          <a:xfrm>
            <a:off x="3333036" y="2675145"/>
            <a:ext cx="46701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  <a:t>Automatización</a:t>
            </a:r>
            <a:endParaRPr lang="es-ES" dirty="0">
              <a:solidFill>
                <a:srgbClr val="213AA3"/>
              </a:solidFill>
              <a:latin typeface="Lato Medium"/>
              <a:ea typeface="Lato Light"/>
              <a:cs typeface="Lato Light"/>
            </a:endParaRP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+mn-lt"/>
                <a:cs typeface="+mn-lt"/>
              </a:rPr>
              <a:t>Evita las gestiones manuales, errores y cobros duplicados que te impide escalar tus resultados.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+mn-lt"/>
              <a:cs typeface="+mn-lt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1224B39-8B71-49E1-85B0-47C6D0C5C297}"/>
              </a:ext>
            </a:extLst>
          </p:cNvPr>
          <p:cNvSpPr txBox="1"/>
          <p:nvPr/>
        </p:nvSpPr>
        <p:spPr>
          <a:xfrm>
            <a:off x="4894032" y="3679358"/>
            <a:ext cx="467012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Inteligencia Artificial</a:t>
            </a:r>
            <a:endParaRPr lang="es-ES" dirty="0">
              <a:solidFill>
                <a:srgbClr val="213AA3"/>
              </a:solidFill>
              <a:latin typeface="Lato Medium"/>
              <a:ea typeface="+mn-lt"/>
              <a:cs typeface="+mn-lt"/>
            </a:endParaRP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+mn-lt"/>
                <a:cs typeface="+mn-lt"/>
              </a:rPr>
              <a:t>Nuestro algoritmo aprenden el comportamiento de tus deudores, con la finalidad  recomendar la siguiente mejor acción que permita aumentar el recupero.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D17F0D8-A718-43FB-8797-48DD1CE950A3}"/>
              </a:ext>
            </a:extLst>
          </p:cNvPr>
          <p:cNvSpPr txBox="1"/>
          <p:nvPr/>
        </p:nvSpPr>
        <p:spPr>
          <a:xfrm>
            <a:off x="6381752" y="4990070"/>
            <a:ext cx="467012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Herramientas</a:t>
            </a:r>
            <a:endParaRPr lang="es-ES" dirty="0">
              <a:solidFill>
                <a:srgbClr val="3F3F3F"/>
              </a:solidFill>
              <a:latin typeface="Lato Medium"/>
              <a:ea typeface="Lato Light"/>
              <a:cs typeface="+mn-lt"/>
            </a:endParaRPr>
          </a:p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+mn-lt"/>
                <a:cs typeface="+mn-lt"/>
              </a:rPr>
              <a:t>La plataforma pone a tu disposición todos los canales que requieres para conducir tus procesos de cobranza.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55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2" descr="Imagen que contiene tabla, alimentos, plato, taza&#10;&#10;Descripción generada automáticamente">
            <a:extLst>
              <a:ext uri="{FF2B5EF4-FFF2-40B4-BE49-F238E27FC236}">
                <a16:creationId xmlns:a16="http://schemas.microsoft.com/office/drawing/2014/main" id="{6C354C69-DC9D-4555-8C04-F4E89B72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3" r="-82" b="7128"/>
          <a:stretch/>
        </p:blipFill>
        <p:spPr>
          <a:xfrm>
            <a:off x="2005" y="-10026"/>
            <a:ext cx="12198031" cy="6858689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67445AA-AD57-42EF-9DAC-16BD96B120E5}"/>
              </a:ext>
            </a:extLst>
          </p:cNvPr>
          <p:cNvSpPr/>
          <p:nvPr/>
        </p:nvSpPr>
        <p:spPr>
          <a:xfrm>
            <a:off x="501" y="5661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6074F8D-0C95-425F-9D5F-840BB52D702D}"/>
              </a:ext>
            </a:extLst>
          </p:cNvPr>
          <p:cNvSpPr/>
          <p:nvPr/>
        </p:nvSpPr>
        <p:spPr>
          <a:xfrm>
            <a:off x="-10542" y="5660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9" descr="Icono&#10;&#10;Descripción generada automáticamente">
            <a:extLst>
              <a:ext uri="{FF2B5EF4-FFF2-40B4-BE49-F238E27FC236}">
                <a16:creationId xmlns:a16="http://schemas.microsoft.com/office/drawing/2014/main" id="{FDCBA22A-094B-40C9-ADD8-52278CC52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06"/>
          <a:stretch/>
        </p:blipFill>
        <p:spPr>
          <a:xfrm>
            <a:off x="6238240" y="-352"/>
            <a:ext cx="5960897" cy="68587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2C2905-51F1-4ACF-921C-763D4E066744}"/>
              </a:ext>
            </a:extLst>
          </p:cNvPr>
          <p:cNvSpPr txBox="1"/>
          <p:nvPr/>
        </p:nvSpPr>
        <p:spPr>
          <a:xfrm>
            <a:off x="7904480" y="1046480"/>
            <a:ext cx="390144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>
                <a:solidFill>
                  <a:srgbClr val="3F3F3F"/>
                </a:solidFill>
                <a:latin typeface="Lato Medium"/>
                <a:ea typeface="Lato Medium"/>
                <a:cs typeface="Lato Medium"/>
              </a:rPr>
              <a:t>¿Qué puedes lograr con </a:t>
            </a:r>
            <a:r>
              <a:rPr lang="es-ES" sz="2800" b="1" dirty="0" err="1">
                <a:solidFill>
                  <a:srgbClr val="3F3F3F"/>
                </a:solidFill>
                <a:latin typeface="Lato Medium"/>
                <a:ea typeface="Lato Medium"/>
                <a:cs typeface="Lato Medium"/>
              </a:rPr>
              <a:t>SmartIA</a:t>
            </a:r>
            <a:r>
              <a:rPr lang="es-ES" sz="2800" b="1" dirty="0">
                <a:solidFill>
                  <a:srgbClr val="3F3F3F"/>
                </a:solidFill>
                <a:latin typeface="Lato Medium"/>
                <a:ea typeface="Lato Medium"/>
                <a:cs typeface="Lato Medium"/>
              </a:rPr>
              <a:t>?</a:t>
            </a:r>
            <a:endParaRPr lang="es-ES" sz="2800" dirty="0">
              <a:solidFill>
                <a:srgbClr val="3F3F3F"/>
              </a:solidFill>
              <a:latin typeface="Lato Medium"/>
              <a:ea typeface="Lato Medium"/>
              <a:cs typeface="Lat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CA99E7-708F-47C0-85FD-B58134A85A8F}"/>
              </a:ext>
            </a:extLst>
          </p:cNvPr>
          <p:cNvSpPr txBox="1"/>
          <p:nvPr/>
        </p:nvSpPr>
        <p:spPr>
          <a:xfrm>
            <a:off x="8056880" y="2326640"/>
            <a:ext cx="364744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Automatizar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 la cobranza de extremo a extremo.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Configurar estrategias personalizadas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 para cada segmento.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Lato Light"/>
              <a:cs typeface="Calibri" panose="020F0502020204030204"/>
            </a:endParaRPr>
          </a:p>
          <a:p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Ejecutar diariamente acciones personalizadas 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para cada deudor.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Orquestar en una solución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+mn-lt"/>
                <a:cs typeface="+mn-lt"/>
              </a:rPr>
              <a:t>el contacto con tus clientes de manera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+mn-lt"/>
                <a:cs typeface="+mn-lt"/>
              </a:rPr>
              <a:t>omnicanal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+mn-lt"/>
                <a:cs typeface="+mn-lt"/>
              </a:rPr>
              <a:t>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Light"/>
              <a:cs typeface="Calibri" panose="020F0502020204030204"/>
            </a:endParaRPr>
          </a:p>
          <a:p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Monitorear </a:t>
            </a:r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resultados en tiempo real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 con su </a:t>
            </a:r>
            <a:r>
              <a:rPr lang="es-E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dashboard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.</a:t>
            </a: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endParaRPr lang="es-ES" sz="1600" b="1" dirty="0">
              <a:solidFill>
                <a:srgbClr val="213AA3"/>
              </a:solidFill>
              <a:latin typeface="Lato Medium"/>
              <a:ea typeface="Lato Light"/>
              <a:cs typeface="Calibri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61F2C4-557B-462F-9B88-BF4551257437}"/>
              </a:ext>
            </a:extLst>
          </p:cNvPr>
          <p:cNvSpPr/>
          <p:nvPr/>
        </p:nvSpPr>
        <p:spPr>
          <a:xfrm>
            <a:off x="7905115" y="2423795"/>
            <a:ext cx="152400" cy="152400"/>
          </a:xfrm>
          <a:prstGeom prst="ellipse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5193F52-5991-4D2E-BC09-E064BC927508}"/>
              </a:ext>
            </a:extLst>
          </p:cNvPr>
          <p:cNvSpPr/>
          <p:nvPr/>
        </p:nvSpPr>
        <p:spPr>
          <a:xfrm>
            <a:off x="7905115" y="3145155"/>
            <a:ext cx="152400" cy="152400"/>
          </a:xfrm>
          <a:prstGeom prst="ellipse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E605311-0B07-4CC1-966E-617E71CC1D0E}"/>
              </a:ext>
            </a:extLst>
          </p:cNvPr>
          <p:cNvSpPr/>
          <p:nvPr/>
        </p:nvSpPr>
        <p:spPr>
          <a:xfrm>
            <a:off x="7905115" y="3866515"/>
            <a:ext cx="152400" cy="152400"/>
          </a:xfrm>
          <a:prstGeom prst="ellipse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8C5868A-0241-45D2-8E23-22B3CBA75F6C}"/>
              </a:ext>
            </a:extLst>
          </p:cNvPr>
          <p:cNvSpPr/>
          <p:nvPr/>
        </p:nvSpPr>
        <p:spPr>
          <a:xfrm>
            <a:off x="7905115" y="4618354"/>
            <a:ext cx="152400" cy="152400"/>
          </a:xfrm>
          <a:prstGeom prst="ellipse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1F9C8BF-4E2B-4A58-86AE-F5671D1D5CBB}"/>
              </a:ext>
            </a:extLst>
          </p:cNvPr>
          <p:cNvSpPr/>
          <p:nvPr/>
        </p:nvSpPr>
        <p:spPr>
          <a:xfrm>
            <a:off x="7905115" y="5329553"/>
            <a:ext cx="152400" cy="152400"/>
          </a:xfrm>
          <a:prstGeom prst="ellipse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48013DF-E2B7-4B1B-8582-E41B29D9A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31" y="1563208"/>
            <a:ext cx="6252409" cy="3871952"/>
          </a:xfrm>
          <a:prstGeom prst="rect">
            <a:avLst/>
          </a:prstGeom>
        </p:spPr>
      </p:pic>
      <p:pic>
        <p:nvPicPr>
          <p:cNvPr id="3" name="Gráfico 4">
            <a:extLst>
              <a:ext uri="{FF2B5EF4-FFF2-40B4-BE49-F238E27FC236}">
                <a16:creationId xmlns:a16="http://schemas.microsoft.com/office/drawing/2014/main" id="{54C1A57A-CE7E-4A8A-AD4A-8021D494A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509" y="591101"/>
            <a:ext cx="1808477" cy="1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2" descr="Imagen que contiene tabla, alimentos, plato, taza&#10;&#10;Descripción generada automáticamente">
            <a:extLst>
              <a:ext uri="{FF2B5EF4-FFF2-40B4-BE49-F238E27FC236}">
                <a16:creationId xmlns:a16="http://schemas.microsoft.com/office/drawing/2014/main" id="{2007A917-88CA-4B5D-A3C9-EA53FDB1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3" r="-82" b="7128"/>
          <a:stretch/>
        </p:blipFill>
        <p:spPr>
          <a:xfrm>
            <a:off x="2005" y="0"/>
            <a:ext cx="12198031" cy="685868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BF93B648-6F56-4FED-8E3B-86347B47C53C}"/>
              </a:ext>
            </a:extLst>
          </p:cNvPr>
          <p:cNvSpPr/>
          <p:nvPr/>
        </p:nvSpPr>
        <p:spPr>
          <a:xfrm>
            <a:off x="-9525" y="4645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7F9B285-1E52-445A-8FFC-DADE8EBA3C65}"/>
              </a:ext>
            </a:extLst>
          </p:cNvPr>
          <p:cNvSpPr/>
          <p:nvPr/>
        </p:nvSpPr>
        <p:spPr>
          <a:xfrm>
            <a:off x="-19552" y="4644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4">
            <a:extLst>
              <a:ext uri="{FF2B5EF4-FFF2-40B4-BE49-F238E27FC236}">
                <a16:creationId xmlns:a16="http://schemas.microsoft.com/office/drawing/2014/main" id="{701985FF-038D-4BF8-8365-D72BECCE2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509" y="591101"/>
            <a:ext cx="1808477" cy="196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1D5134-B5DD-4C56-81A9-101870958907}"/>
              </a:ext>
            </a:extLst>
          </p:cNvPr>
          <p:cNvSpPr txBox="1"/>
          <p:nvPr/>
        </p:nvSpPr>
        <p:spPr>
          <a:xfrm>
            <a:off x="624171" y="1109981"/>
            <a:ext cx="91076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¿Por qué necesitas </a:t>
            </a:r>
            <a:r>
              <a:rPr lang="es-ES" sz="3600" dirty="0" err="1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SmartIA</a:t>
            </a:r>
            <a:r>
              <a:rPr lang="es-ES" sz="3600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 en </a:t>
            </a:r>
            <a:r>
              <a:rPr lang="es-ES" sz="3600" dirty="0">
                <a:solidFill>
                  <a:srgbClr val="100B48"/>
                </a:solidFill>
                <a:latin typeface="Lato Black"/>
                <a:ea typeface="+mn-lt"/>
                <a:cs typeface="+mn-lt"/>
              </a:rPr>
              <a:t>tu negocio?</a:t>
            </a:r>
            <a:endParaRPr lang="en-US" dirty="0">
              <a:solidFill>
                <a:srgbClr val="100B48"/>
              </a:solidFill>
              <a:latin typeface="Lato Black"/>
              <a:ea typeface="Lato Medium"/>
              <a:cs typeface="Lato Medium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F00DFA-45D0-48EC-9C2D-77F32FCE35C3}"/>
              </a:ext>
            </a:extLst>
          </p:cNvPr>
          <p:cNvSpPr txBox="1"/>
          <p:nvPr/>
        </p:nvSpPr>
        <p:spPr>
          <a:xfrm>
            <a:off x="3418350" y="3639152"/>
            <a:ext cx="240417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  <a:t>Disminuye costos</a:t>
            </a:r>
            <a:br>
              <a:rPr lang="en-US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</a:br>
            <a:endParaRPr lang="es-ES" sz="1600" b="1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Al implementar nuestra plataforma lograrás automatizar las acciones, realizar menos gestiones por cliente y disminuir en un </a:t>
            </a:r>
            <a:r>
              <a:rPr lang="es-E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40%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tus costos operativos.</a:t>
            </a:r>
            <a:endParaRPr lang="es-E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br>
              <a:rPr lang="en-US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</a:br>
            <a:endParaRPr lang="en-U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441799-8624-43B6-B7FC-E99575785DFD}"/>
              </a:ext>
            </a:extLst>
          </p:cNvPr>
          <p:cNvSpPr txBox="1"/>
          <p:nvPr/>
        </p:nvSpPr>
        <p:spPr>
          <a:xfrm>
            <a:off x="8687263" y="3639218"/>
            <a:ext cx="2403475" cy="2870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  <a:t>Ahorra tiempo</a:t>
            </a:r>
            <a:br>
              <a:rPr lang="en-US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</a:br>
            <a:endParaRPr lang="es-ES" sz="1600" b="1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Mediante la </a:t>
            </a:r>
            <a:r>
              <a:rPr lang="es-E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omnicanalidad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, reducimos tus ciclos de negocio, aumentando </a:t>
            </a:r>
            <a:r>
              <a:rPr lang="es-E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10 veces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la rapidez al masificar los contactos y optimizar su selección.</a:t>
            </a:r>
            <a:endParaRPr lang="es-E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br>
              <a:rPr lang="en-US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</a:br>
            <a:endParaRPr lang="en-U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1E861E-007C-4E7A-9F3E-7B9CC6BFDE20}"/>
              </a:ext>
            </a:extLst>
          </p:cNvPr>
          <p:cNvSpPr txBox="1"/>
          <p:nvPr/>
        </p:nvSpPr>
        <p:spPr>
          <a:xfrm>
            <a:off x="6054307" y="3639218"/>
            <a:ext cx="2403475" cy="2870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  <a:t>Mejora la relación con tus deudores</a:t>
            </a:r>
            <a:br>
              <a:rPr lang="en-US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</a:br>
            <a:endParaRPr lang="en-U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Aplicando IA, </a:t>
            </a:r>
            <a:r>
              <a:rPr lang="es-E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impactamos positivamente</a:t>
            </a:r>
            <a:r>
              <a:rPr lang="es-E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la experiencia de tus clientes, con atenciones adecuadas y oportunas.</a:t>
            </a:r>
            <a:endParaRPr lang="es-E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br>
              <a:rPr lang="en-US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</a:br>
            <a:endParaRPr lang="en-U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D4B4AC4-A399-43B2-8E59-0EDD0103C4B4}"/>
              </a:ext>
            </a:extLst>
          </p:cNvPr>
          <p:cNvSpPr txBox="1"/>
          <p:nvPr/>
        </p:nvSpPr>
        <p:spPr>
          <a:xfrm>
            <a:off x="796281" y="3639151"/>
            <a:ext cx="240417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213AA3"/>
                </a:solidFill>
                <a:latin typeface="Lato Medium"/>
                <a:ea typeface="Lato Light"/>
                <a:cs typeface="Lato Light"/>
              </a:rPr>
              <a:t>Aumenta tu recupero</a:t>
            </a:r>
            <a:br>
              <a:rPr lang="en-US" dirty="0">
                <a:latin typeface="Lato Medium"/>
                <a:ea typeface="Lato Light"/>
                <a:cs typeface="Lato Light"/>
              </a:rPr>
            </a:br>
            <a:endParaRPr lang="es-ES" sz="1600" b="1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Con el entrenamiento del  Sistema de Recomendaciones, incrementa en un </a:t>
            </a:r>
            <a:r>
              <a:rPr lang="es-E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10%</a:t>
            </a:r>
            <a:r>
              <a:rPr lang="es-E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o más las tasas de recupero en tus campañas de cobranza.</a:t>
            </a:r>
            <a:endParaRPr lang="es-E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br>
              <a:rPr lang="en-US" dirty="0">
                <a:latin typeface="Lato Light"/>
                <a:ea typeface="Lato Light"/>
                <a:cs typeface="Lato Light"/>
              </a:rPr>
            </a:br>
            <a:endParaRPr lang="en-US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BBE2F85-90A4-46F0-859C-8870195A4B24}"/>
              </a:ext>
            </a:extLst>
          </p:cNvPr>
          <p:cNvSpPr/>
          <p:nvPr/>
        </p:nvSpPr>
        <p:spPr>
          <a:xfrm>
            <a:off x="1417638" y="2251075"/>
            <a:ext cx="1162050" cy="1162050"/>
          </a:xfrm>
          <a:prstGeom prst="ellipse">
            <a:avLst/>
          </a:prstGeom>
          <a:solidFill>
            <a:srgbClr val="1D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Calibri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046DCF7-F950-47DE-B624-EE7D3FC59FF2}"/>
              </a:ext>
            </a:extLst>
          </p:cNvPr>
          <p:cNvSpPr/>
          <p:nvPr/>
        </p:nvSpPr>
        <p:spPr>
          <a:xfrm>
            <a:off x="4048125" y="2251075"/>
            <a:ext cx="1162050" cy="1162050"/>
          </a:xfrm>
          <a:prstGeom prst="ellipse">
            <a:avLst/>
          </a:prstGeom>
          <a:solidFill>
            <a:srgbClr val="1D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Calibri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AD0BD4D-B1D0-478B-A8F5-6AAAAD720F3E}"/>
              </a:ext>
            </a:extLst>
          </p:cNvPr>
          <p:cNvSpPr/>
          <p:nvPr/>
        </p:nvSpPr>
        <p:spPr>
          <a:xfrm>
            <a:off x="6678613" y="2251075"/>
            <a:ext cx="1162050" cy="1162050"/>
          </a:xfrm>
          <a:prstGeom prst="ellipse">
            <a:avLst/>
          </a:prstGeom>
          <a:solidFill>
            <a:srgbClr val="1D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Calibri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CDD20ED-3FE8-4157-A8AC-7A460CD52D21}"/>
              </a:ext>
            </a:extLst>
          </p:cNvPr>
          <p:cNvSpPr/>
          <p:nvPr/>
        </p:nvSpPr>
        <p:spPr>
          <a:xfrm>
            <a:off x="9309100" y="2251075"/>
            <a:ext cx="1162050" cy="1162050"/>
          </a:xfrm>
          <a:prstGeom prst="ellipse">
            <a:avLst/>
          </a:prstGeom>
          <a:solidFill>
            <a:srgbClr val="1D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Calibri"/>
            </a:endParaRPr>
          </a:p>
        </p:txBody>
      </p:sp>
      <p:pic>
        <p:nvPicPr>
          <p:cNvPr id="2" name="Imagen 3" descr="Icono&#10;&#10;Descripción generada automáticamente">
            <a:extLst>
              <a:ext uri="{FF2B5EF4-FFF2-40B4-BE49-F238E27FC236}">
                <a16:creationId xmlns:a16="http://schemas.microsoft.com/office/drawing/2014/main" id="{D5EEC21F-F141-40CC-BC5F-F7D37F58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204" y="2518609"/>
            <a:ext cx="617622" cy="617622"/>
          </a:xfrm>
          <a:prstGeom prst="rect">
            <a:avLst/>
          </a:prstGeom>
        </p:spPr>
      </p:pic>
      <p:pic>
        <p:nvPicPr>
          <p:cNvPr id="4" name="Imagen 4" descr="Icono&#10;&#10;Descripción generada automáticamente">
            <a:extLst>
              <a:ext uri="{FF2B5EF4-FFF2-40B4-BE49-F238E27FC236}">
                <a16:creationId xmlns:a16="http://schemas.microsoft.com/office/drawing/2014/main" id="{9F968946-BEDD-4899-BC18-D389A6B00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6634" y="2468479"/>
            <a:ext cx="717885" cy="717885"/>
          </a:xfrm>
          <a:prstGeom prst="rect">
            <a:avLst/>
          </a:prstGeom>
        </p:spPr>
      </p:pic>
      <p:pic>
        <p:nvPicPr>
          <p:cNvPr id="5" name="Imagen 6" descr="Icono&#10;&#10;Descripción generada automáticamente">
            <a:extLst>
              <a:ext uri="{FF2B5EF4-FFF2-40B4-BE49-F238E27FC236}">
                <a16:creationId xmlns:a16="http://schemas.microsoft.com/office/drawing/2014/main" id="{8B0FEAD3-2C67-49F6-B604-53835606E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189" y="2468479"/>
            <a:ext cx="657726" cy="657726"/>
          </a:xfrm>
          <a:prstGeom prst="rect">
            <a:avLst/>
          </a:prstGeom>
        </p:spPr>
      </p:pic>
      <p:pic>
        <p:nvPicPr>
          <p:cNvPr id="7" name="Imagen 8" descr="Icono&#10;&#10;Descripción generada automáticamente">
            <a:extLst>
              <a:ext uri="{FF2B5EF4-FFF2-40B4-BE49-F238E27FC236}">
                <a16:creationId xmlns:a16="http://schemas.microsoft.com/office/drawing/2014/main" id="{F0E15E2A-81C3-45BD-82E1-99459B57A6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031" y="2478505"/>
            <a:ext cx="697833" cy="6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720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453F5C32-EEFC-4408-8771-721F2819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7" t="2222" r="173" b="7776"/>
          <a:stretch/>
        </p:blipFill>
        <p:spPr>
          <a:xfrm>
            <a:off x="0" y="-99"/>
            <a:ext cx="12207123" cy="686707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FF24E0B-D688-41E7-808F-FCDA989E4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509" y="591101"/>
            <a:ext cx="1808477" cy="1966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E87CC21-7C34-4F07-B3B2-8E85D4177186}"/>
              </a:ext>
            </a:extLst>
          </p:cNvPr>
          <p:cNvSpPr txBox="1"/>
          <p:nvPr/>
        </p:nvSpPr>
        <p:spPr>
          <a:xfrm>
            <a:off x="624171" y="1109981"/>
            <a:ext cx="91076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Los </a:t>
            </a:r>
            <a:r>
              <a:rPr lang="es-ES" sz="3600" b="1" dirty="0">
                <a:solidFill>
                  <a:srgbClr val="100B48"/>
                </a:solidFill>
                <a:latin typeface="Lato Black"/>
                <a:ea typeface="+mn-lt"/>
                <a:cs typeface="+mn-lt"/>
              </a:rPr>
              <a:t>resultados</a:t>
            </a:r>
            <a:r>
              <a:rPr lang="es-ES" sz="3600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 de </a:t>
            </a:r>
            <a:r>
              <a:rPr lang="es-ES" sz="3600" dirty="0" err="1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SmartIA</a:t>
            </a:r>
            <a:endParaRPr lang="es-ES" sz="3600" dirty="0">
              <a:solidFill>
                <a:srgbClr val="100B48"/>
              </a:solidFill>
              <a:latin typeface="Lato Black"/>
              <a:ea typeface="Lato Medium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BFC324-66C0-4596-9575-66436555283B}"/>
              </a:ext>
            </a:extLst>
          </p:cNvPr>
          <p:cNvSpPr txBox="1"/>
          <p:nvPr/>
        </p:nvSpPr>
        <p:spPr>
          <a:xfrm>
            <a:off x="619760" y="2776330"/>
            <a:ext cx="5991325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En tan solo un año hemos pasado de gestionar </a:t>
            </a:r>
            <a:r>
              <a:rPr lang="es-ES" sz="1600" b="1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30.000 deudores a </a:t>
            </a:r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más de 600.000 mensuales</a:t>
            </a:r>
            <a:r>
              <a:rPr lang="es-ES" sz="1600" b="1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.</a:t>
            </a:r>
            <a:endParaRPr lang="es-ES" sz="1600" b="1">
              <a:solidFill>
                <a:srgbClr val="213AA3"/>
              </a:solidFill>
              <a:latin typeface="Lato Medium"/>
              <a:ea typeface="Lato Light"/>
              <a:cs typeface="Calibri"/>
            </a:endParaRPr>
          </a:p>
          <a:p>
            <a:endParaRPr lang="es-ES" sz="160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Actualmente manejamos un promedio de </a:t>
            </a:r>
            <a:r>
              <a:rPr lang="es-ES" sz="1600" b="1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2,5 millones de gestiones mensuales</a:t>
            </a:r>
            <a:r>
              <a:rPr lang="es-ES" sz="160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.</a:t>
            </a:r>
            <a:endParaRPr lang="es-ES" sz="1600">
              <a:solidFill>
                <a:srgbClr val="213AA3"/>
              </a:solidFill>
              <a:latin typeface="Lato Medium"/>
              <a:ea typeface="Lato Light"/>
              <a:cs typeface="Calibri"/>
            </a:endParaRPr>
          </a:p>
          <a:p>
            <a:endParaRPr lang="es-ES" sz="160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s-ES"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En una sola campaña hemos gestionado más de </a:t>
            </a:r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1.000.000 </a:t>
            </a:r>
            <a:r>
              <a:rPr lang="es-ES" sz="1600" b="1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acciones de contacto.</a:t>
            </a:r>
            <a:endParaRPr lang="es-ES" sz="1600" b="1" dirty="0">
              <a:solidFill>
                <a:srgbClr val="213AA3"/>
              </a:solidFill>
              <a:latin typeface="Lato Medium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s-ES" sz="1600" b="1" dirty="0">
              <a:solidFill>
                <a:srgbClr val="213AA3"/>
              </a:solidFill>
              <a:latin typeface="Lato Medium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ea typeface="+mn-lt"/>
                <a:cs typeface="+mn-lt"/>
              </a:rPr>
              <a:t>Hemos logrado el incremento de </a:t>
            </a:r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compromisos de pago en un 85%.</a:t>
            </a:r>
          </a:p>
          <a:p>
            <a:pPr marL="285750" indent="-285750">
              <a:buFont typeface="Arial"/>
              <a:buChar char="•"/>
            </a:pPr>
            <a:endParaRPr lang="es-ES" sz="1600" b="1" dirty="0">
              <a:solidFill>
                <a:srgbClr val="213AA3"/>
              </a:solidFill>
              <a:latin typeface="Lato Medium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Hemos aumentado el recupero de cartera en un 90%</a:t>
            </a:r>
          </a:p>
        </p:txBody>
      </p:sp>
      <p:pic>
        <p:nvPicPr>
          <p:cNvPr id="2" name="Imagen 2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7A9CFC0D-9311-4EB3-9829-C8D60B112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962" y="468847"/>
            <a:ext cx="4106779" cy="59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2" descr="Imagen que contiene tabla, alimentos, plato, taza&#10;&#10;Descripción generada automáticamente">
            <a:extLst>
              <a:ext uri="{FF2B5EF4-FFF2-40B4-BE49-F238E27FC236}">
                <a16:creationId xmlns:a16="http://schemas.microsoft.com/office/drawing/2014/main" id="{2007A917-88CA-4B5D-A3C9-EA53FDB10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3" r="-82" b="7128"/>
          <a:stretch/>
        </p:blipFill>
        <p:spPr>
          <a:xfrm>
            <a:off x="2005" y="0"/>
            <a:ext cx="12198031" cy="685868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BF93B648-6F56-4FED-8E3B-86347B47C53C}"/>
              </a:ext>
            </a:extLst>
          </p:cNvPr>
          <p:cNvSpPr/>
          <p:nvPr/>
        </p:nvSpPr>
        <p:spPr>
          <a:xfrm>
            <a:off x="-9525" y="4645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7F9B285-1E52-445A-8FFC-DADE8EBA3C65}"/>
              </a:ext>
            </a:extLst>
          </p:cNvPr>
          <p:cNvSpPr/>
          <p:nvPr/>
        </p:nvSpPr>
        <p:spPr>
          <a:xfrm>
            <a:off x="-19552" y="4644"/>
            <a:ext cx="12202427" cy="6849980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áfico 4">
            <a:extLst>
              <a:ext uri="{FF2B5EF4-FFF2-40B4-BE49-F238E27FC236}">
                <a16:creationId xmlns:a16="http://schemas.microsoft.com/office/drawing/2014/main" id="{701985FF-038D-4BF8-8365-D72BECCE2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509" y="591101"/>
            <a:ext cx="1808477" cy="1966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1D5134-B5DD-4C56-81A9-101870958907}"/>
              </a:ext>
            </a:extLst>
          </p:cNvPr>
          <p:cNvSpPr txBox="1"/>
          <p:nvPr/>
        </p:nvSpPr>
        <p:spPr>
          <a:xfrm>
            <a:off x="624171" y="1109981"/>
            <a:ext cx="91076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>
                <a:solidFill>
                  <a:srgbClr val="213AA3"/>
                </a:solidFill>
                <a:latin typeface="Lato Medium"/>
                <a:ea typeface="+mn-lt"/>
                <a:cs typeface="+mn-lt"/>
              </a:rPr>
              <a:t>Casos de </a:t>
            </a:r>
            <a:r>
              <a:rPr lang="es-ES" sz="3600" b="1">
                <a:solidFill>
                  <a:srgbClr val="100B48"/>
                </a:solidFill>
                <a:latin typeface="Lato Black"/>
                <a:ea typeface="+mn-lt"/>
                <a:cs typeface="+mn-lt"/>
              </a:rPr>
              <a:t>éx</a:t>
            </a:r>
            <a:r>
              <a:rPr lang="es-ES" sz="3600">
                <a:solidFill>
                  <a:srgbClr val="100B48"/>
                </a:solidFill>
                <a:latin typeface="Lato Black"/>
                <a:ea typeface="+mn-lt"/>
                <a:cs typeface="+mn-lt"/>
              </a:rPr>
              <a:t>ito</a:t>
            </a:r>
            <a:endParaRPr lang="en-US">
              <a:solidFill>
                <a:srgbClr val="100B48"/>
              </a:solidFill>
              <a:latin typeface="Lato Black"/>
              <a:ea typeface="Lato Medium"/>
              <a:cs typeface="Lato Medium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F00DFA-45D0-48EC-9C2D-77F32FCE35C3}"/>
              </a:ext>
            </a:extLst>
          </p:cNvPr>
          <p:cNvSpPr txBox="1"/>
          <p:nvPr/>
        </p:nvSpPr>
        <p:spPr>
          <a:xfrm>
            <a:off x="908644" y="3023477"/>
            <a:ext cx="32416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Cliente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Retail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País: 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Chile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b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</a:br>
            <a:endParaRPr lang="en-U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Tipo de </a:t>
            </a:r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cartera</a:t>
            </a:r>
            <a:r>
              <a:rPr lang="en-US" sz="1600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 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Mora entre 1 a 180 días.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Cantidad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 de </a:t>
            </a:r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deudores</a:t>
            </a:r>
            <a:r>
              <a:rPr lang="en-US" sz="1600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160.000.</a:t>
            </a:r>
          </a:p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Resultado</a:t>
            </a:r>
            <a:r>
              <a:rPr lang="en-US" sz="1600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Aumento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recupero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70,8 a 90,5%.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441799-8624-43B6-B7FC-E99575785DFD}"/>
              </a:ext>
            </a:extLst>
          </p:cNvPr>
          <p:cNvSpPr txBox="1"/>
          <p:nvPr/>
        </p:nvSpPr>
        <p:spPr>
          <a:xfrm>
            <a:off x="4486869" y="3023477"/>
            <a:ext cx="32416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Cliente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 </a:t>
            </a:r>
            <a:r>
              <a:rPr lang="en-US" sz="1600" b="1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Operadora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telco 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País: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Colombia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b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</a:br>
            <a:endParaRPr lang="en-U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Tipo de </a:t>
            </a:r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cartera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Mora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temprana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(30 días).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Cantidad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 de </a:t>
            </a:r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deudores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350.000.</a:t>
            </a:r>
          </a:p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Resultado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Aumento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recupero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69,95 a 83,93%.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1E861E-007C-4E7A-9F3E-7B9CC6BFDE20}"/>
              </a:ext>
            </a:extLst>
          </p:cNvPr>
          <p:cNvSpPr txBox="1"/>
          <p:nvPr/>
        </p:nvSpPr>
        <p:spPr>
          <a:xfrm>
            <a:off x="8063507" y="3023477"/>
            <a:ext cx="32416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Cliente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Banco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País:</a:t>
            </a:r>
            <a:r>
              <a:rPr lang="en-US" sz="1600" b="1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El Salvador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b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</a:br>
            <a:endParaRPr lang="en-U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Tipo de </a:t>
            </a:r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cartera</a:t>
            </a:r>
            <a:r>
              <a:rPr lang="en-US" sz="1600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 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Mora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temprana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(30 días).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Cantidad</a:t>
            </a:r>
            <a:r>
              <a:rPr lang="en-US" sz="1600" b="1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 de </a:t>
            </a:r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deudores</a:t>
            </a:r>
            <a:r>
              <a:rPr lang="en-US" sz="1600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100.000.</a:t>
            </a:r>
          </a:p>
          <a:p>
            <a:r>
              <a:rPr lang="en-US" sz="1600" b="1" dirty="0" err="1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Resultado</a:t>
            </a:r>
            <a:r>
              <a:rPr lang="en-US" sz="1600" dirty="0">
                <a:solidFill>
                  <a:srgbClr val="3F3F3F"/>
                </a:solidFill>
                <a:latin typeface="Lato Medium"/>
                <a:ea typeface="Lato Light"/>
                <a:cs typeface="Lato Light"/>
              </a:rPr>
              <a:t>: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Aumento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</a:t>
            </a:r>
            <a:r>
              <a:rPr lang="en-US" sz="1600" dirty="0" err="1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recupero</a:t>
            </a:r>
            <a:r>
              <a:rPr lang="en-US" sz="1600" dirty="0">
                <a:solidFill>
                  <a:srgbClr val="3F3F3F"/>
                </a:solidFill>
                <a:latin typeface="Lato Light"/>
                <a:ea typeface="Lato Light"/>
                <a:cs typeface="Lato Light"/>
              </a:rPr>
              <a:t> de 73,13% a 90,13%.</a:t>
            </a:r>
            <a:endParaRPr lang="es-ES" sz="1600" dirty="0">
              <a:solidFill>
                <a:srgbClr val="3F3F3F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10" name="Imagen 10" descr="Icono&#10;&#10;Descripción generada automáticamente">
            <a:extLst>
              <a:ext uri="{FF2B5EF4-FFF2-40B4-BE49-F238E27FC236}">
                <a16:creationId xmlns:a16="http://schemas.microsoft.com/office/drawing/2014/main" id="{6BF5CAC2-8C40-4E28-A949-16044A91D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834" y="2265576"/>
            <a:ext cx="525250" cy="537950"/>
          </a:xfrm>
          <a:prstGeom prst="rect">
            <a:avLst/>
          </a:prstGeom>
        </p:spPr>
      </p:pic>
      <p:pic>
        <p:nvPicPr>
          <p:cNvPr id="11" name="Imagen 11" descr="Icono&#10;&#10;Descripción generada automáticamente">
            <a:extLst>
              <a:ext uri="{FF2B5EF4-FFF2-40B4-BE49-F238E27FC236}">
                <a16:creationId xmlns:a16="http://schemas.microsoft.com/office/drawing/2014/main" id="{7EB5695C-EE44-479F-AB0A-A7C51E785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234" y="2265576"/>
            <a:ext cx="526838" cy="537950"/>
          </a:xfrm>
          <a:prstGeom prst="rect">
            <a:avLst/>
          </a:prstGeom>
        </p:spPr>
      </p:pic>
      <p:pic>
        <p:nvPicPr>
          <p:cNvPr id="12" name="Imagen 12" descr="Icono&#10;&#10;Descripción generada automáticamente">
            <a:extLst>
              <a:ext uri="{FF2B5EF4-FFF2-40B4-BE49-F238E27FC236}">
                <a16:creationId xmlns:a16="http://schemas.microsoft.com/office/drawing/2014/main" id="{AA1A5073-0E76-406E-A867-656F8700E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222" y="2265576"/>
            <a:ext cx="525250" cy="53795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DEB2C67-E9D3-4D3A-AC45-88357F68C318}"/>
              </a:ext>
            </a:extLst>
          </p:cNvPr>
          <p:cNvSpPr/>
          <p:nvPr/>
        </p:nvSpPr>
        <p:spPr>
          <a:xfrm>
            <a:off x="976563" y="5829300"/>
            <a:ext cx="741947" cy="1183104"/>
          </a:xfrm>
          <a:prstGeom prst="roundRect">
            <a:avLst/>
          </a:prstGeom>
          <a:solidFill>
            <a:srgbClr val="1D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169709-FA60-457C-9CC1-BE43EFA7FF67}"/>
              </a:ext>
            </a:extLst>
          </p:cNvPr>
          <p:cNvSpPr txBox="1"/>
          <p:nvPr/>
        </p:nvSpPr>
        <p:spPr>
          <a:xfrm>
            <a:off x="971266" y="5827593"/>
            <a:ext cx="7415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70,8%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4D339BA-A973-4950-BB51-BC6461045160}"/>
              </a:ext>
            </a:extLst>
          </p:cNvPr>
          <p:cNvSpPr/>
          <p:nvPr/>
        </p:nvSpPr>
        <p:spPr>
          <a:xfrm>
            <a:off x="1708483" y="5388143"/>
            <a:ext cx="751973" cy="1624261"/>
          </a:xfrm>
          <a:prstGeom prst="roundRect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EC2533-03A6-4D1F-BFB4-4F69D0B2A033}"/>
              </a:ext>
            </a:extLst>
          </p:cNvPr>
          <p:cNvSpPr txBox="1"/>
          <p:nvPr/>
        </p:nvSpPr>
        <p:spPr>
          <a:xfrm>
            <a:off x="1701839" y="5427587"/>
            <a:ext cx="7415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90,5%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0CACF9F1-5611-44DA-849D-EB1CABA6804B}"/>
              </a:ext>
            </a:extLst>
          </p:cNvPr>
          <p:cNvSpPr/>
          <p:nvPr/>
        </p:nvSpPr>
        <p:spPr>
          <a:xfrm>
            <a:off x="4555958" y="5969668"/>
            <a:ext cx="751973" cy="1042737"/>
          </a:xfrm>
          <a:prstGeom prst="roundRect">
            <a:avLst/>
          </a:prstGeom>
          <a:solidFill>
            <a:srgbClr val="1D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7E9FF02-854D-41AA-AF12-E323FF788C91}"/>
              </a:ext>
            </a:extLst>
          </p:cNvPr>
          <p:cNvSpPr/>
          <p:nvPr/>
        </p:nvSpPr>
        <p:spPr>
          <a:xfrm>
            <a:off x="5297904" y="5568617"/>
            <a:ext cx="751973" cy="1443788"/>
          </a:xfrm>
          <a:prstGeom prst="roundRect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399954-2C04-49A0-8ACA-702C58D04F3A}"/>
              </a:ext>
            </a:extLst>
          </p:cNvPr>
          <p:cNvSpPr txBox="1"/>
          <p:nvPr/>
        </p:nvSpPr>
        <p:spPr>
          <a:xfrm>
            <a:off x="4563828" y="6018839"/>
            <a:ext cx="7415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69,95%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7C91DFF-56DE-4A82-82CE-62A96D3FF6B2}"/>
              </a:ext>
            </a:extLst>
          </p:cNvPr>
          <p:cNvSpPr txBox="1"/>
          <p:nvPr/>
        </p:nvSpPr>
        <p:spPr>
          <a:xfrm>
            <a:off x="5304428" y="5641730"/>
            <a:ext cx="7415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83,93%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6A0DB75A-9170-4271-B6B2-CCEB07E7D241}"/>
              </a:ext>
            </a:extLst>
          </p:cNvPr>
          <p:cNvSpPr/>
          <p:nvPr/>
        </p:nvSpPr>
        <p:spPr>
          <a:xfrm>
            <a:off x="8135353" y="5779169"/>
            <a:ext cx="751973" cy="1233236"/>
          </a:xfrm>
          <a:prstGeom prst="roundRect">
            <a:avLst/>
          </a:prstGeom>
          <a:solidFill>
            <a:srgbClr val="1D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DA31388-A92A-4CD0-8730-E29DCB3ED3B6}"/>
              </a:ext>
            </a:extLst>
          </p:cNvPr>
          <p:cNvSpPr/>
          <p:nvPr/>
        </p:nvSpPr>
        <p:spPr>
          <a:xfrm>
            <a:off x="8887325" y="5498433"/>
            <a:ext cx="772025" cy="1513972"/>
          </a:xfrm>
          <a:prstGeom prst="roundRect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33E932F-9632-4A8D-9E96-FD98034C7116}"/>
              </a:ext>
            </a:extLst>
          </p:cNvPr>
          <p:cNvSpPr txBox="1"/>
          <p:nvPr/>
        </p:nvSpPr>
        <p:spPr>
          <a:xfrm>
            <a:off x="8136338" y="5827590"/>
            <a:ext cx="7415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73,13%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AEFFDB8-8D28-4D4D-B1A5-B785825D6144}"/>
              </a:ext>
            </a:extLst>
          </p:cNvPr>
          <p:cNvSpPr txBox="1"/>
          <p:nvPr/>
        </p:nvSpPr>
        <p:spPr>
          <a:xfrm>
            <a:off x="8886964" y="5561518"/>
            <a:ext cx="7415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>
                <a:solidFill>
                  <a:srgbClr val="FFFFFF"/>
                </a:solidFill>
                <a:latin typeface="Lato Black"/>
                <a:ea typeface="Lato Black"/>
                <a:cs typeface="Lato Black"/>
              </a:rPr>
              <a:t>90,13%</a:t>
            </a:r>
          </a:p>
        </p:txBody>
      </p:sp>
    </p:spTree>
    <p:extLst>
      <p:ext uri="{BB962C8B-B14F-4D97-AF65-F5344CB8AC3E}">
        <p14:creationId xmlns:p14="http://schemas.microsoft.com/office/powerpoint/2010/main" val="338613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Imagen que contiene tabla, alimentos, plato, taza&#10;&#10;Descripción generada automáticamente">
            <a:extLst>
              <a:ext uri="{FF2B5EF4-FFF2-40B4-BE49-F238E27FC236}">
                <a16:creationId xmlns:a16="http://schemas.microsoft.com/office/drawing/2014/main" id="{022CD2D6-3FB2-4E5E-9BE6-44F49B32B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4" t="3406" r="-82" b="3406"/>
          <a:stretch/>
        </p:blipFill>
        <p:spPr>
          <a:xfrm>
            <a:off x="-30079" y="0"/>
            <a:ext cx="12252582" cy="686330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1D10803-9E80-4A6D-A354-558DF62A364F}"/>
              </a:ext>
            </a:extLst>
          </p:cNvPr>
          <p:cNvSpPr/>
          <p:nvPr/>
        </p:nvSpPr>
        <p:spPr>
          <a:xfrm>
            <a:off x="501" y="4646"/>
            <a:ext cx="12222480" cy="6860006"/>
          </a:xfrm>
          <a:prstGeom prst="rect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5FBBEE8-F48E-4D52-B9B0-2F7218259F7C}"/>
              </a:ext>
            </a:extLst>
          </p:cNvPr>
          <p:cNvSpPr/>
          <p:nvPr/>
        </p:nvSpPr>
        <p:spPr>
          <a:xfrm>
            <a:off x="-11876" y="2968"/>
            <a:ext cx="12221687" cy="686789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4">
            <a:extLst>
              <a:ext uri="{FF2B5EF4-FFF2-40B4-BE49-F238E27FC236}">
                <a16:creationId xmlns:a16="http://schemas.microsoft.com/office/drawing/2014/main" id="{495601A0-3E75-485D-B6F7-06FEA20B6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5532" y="2434276"/>
            <a:ext cx="3666423" cy="1153355"/>
          </a:xfrm>
          <a:prstGeom prst="rect">
            <a:avLst/>
          </a:prstGeom>
        </p:spPr>
      </p:pic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2B2D1D57-9D5B-47CA-AF4D-F8C8A11A91CE}"/>
              </a:ext>
            </a:extLst>
          </p:cNvPr>
          <p:cNvSpPr/>
          <p:nvPr/>
        </p:nvSpPr>
        <p:spPr>
          <a:xfrm>
            <a:off x="-1" y="5954486"/>
            <a:ext cx="12224657" cy="914400"/>
          </a:xfrm>
          <a:prstGeom prst="round2SameRect">
            <a:avLst/>
          </a:prstGeom>
          <a:solidFill>
            <a:srgbClr val="213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9E69D7-709C-4C67-A02A-3B55467933EF}"/>
              </a:ext>
            </a:extLst>
          </p:cNvPr>
          <p:cNvSpPr txBox="1"/>
          <p:nvPr/>
        </p:nvSpPr>
        <p:spPr>
          <a:xfrm>
            <a:off x="-97602" y="6234254"/>
            <a:ext cx="34972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600" b="1">
                <a:solidFill>
                  <a:srgbClr val="FFFFFF"/>
                </a:solidFill>
                <a:latin typeface="Lato Medium"/>
                <a:ea typeface="Lato Light"/>
                <a:cs typeface="Lato Light"/>
              </a:rPr>
              <a:t>¿Quieres conocer más de </a:t>
            </a:r>
            <a:r>
              <a:rPr lang="es-ES" sz="1600" b="1" err="1">
                <a:solidFill>
                  <a:srgbClr val="FFFFFF"/>
                </a:solidFill>
                <a:latin typeface="Lato Medium"/>
                <a:ea typeface="Lato Light"/>
                <a:cs typeface="Lato Light"/>
              </a:rPr>
              <a:t>SmartIA</a:t>
            </a:r>
            <a:r>
              <a:rPr lang="es-ES" sz="1600" b="1">
                <a:solidFill>
                  <a:srgbClr val="FFFFFF"/>
                </a:solidFill>
                <a:latin typeface="Lato Medium"/>
                <a:ea typeface="Lato Light"/>
                <a:cs typeface="Lato Light"/>
              </a:rPr>
              <a:t>?</a:t>
            </a:r>
            <a:endParaRPr lang="es-ES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F5549-6BF8-4A55-BCB6-4D257B966588}"/>
              </a:ext>
            </a:extLst>
          </p:cNvPr>
          <p:cNvSpPr txBox="1"/>
          <p:nvPr/>
        </p:nvSpPr>
        <p:spPr>
          <a:xfrm>
            <a:off x="10639688" y="6225247"/>
            <a:ext cx="14032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>
                <a:solidFill>
                  <a:srgbClr val="FFFFFF"/>
                </a:solidFill>
                <a:latin typeface="Lato Light"/>
                <a:ea typeface="Lato Light"/>
                <a:cs typeface="Lato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smartia.ai</a:t>
            </a:r>
            <a:endParaRPr lang="es-ES" b="1">
              <a:solidFill>
                <a:srgbClr val="FFFFFF"/>
              </a:solidFill>
              <a:latin typeface="Lato Light"/>
              <a:ea typeface="Lato Light"/>
              <a:cs typeface="Lato Light"/>
            </a:endParaRPr>
          </a:p>
        </p:txBody>
      </p:sp>
      <p:pic>
        <p:nvPicPr>
          <p:cNvPr id="3" name="Imagen 7" descr="Código QR&#10;&#10;Descripción generada automáticamente">
            <a:extLst>
              <a:ext uri="{FF2B5EF4-FFF2-40B4-BE49-F238E27FC236}">
                <a16:creationId xmlns:a16="http://schemas.microsoft.com/office/drawing/2014/main" id="{ABAAB964-4426-4885-8236-643396B43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429" y="6128658"/>
            <a:ext cx="555171" cy="5551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8B6A02-72FA-5F1F-9EB0-B659D869BA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9139" r="11201" b="37623"/>
          <a:stretch/>
        </p:blipFill>
        <p:spPr>
          <a:xfrm>
            <a:off x="5614966" y="4806777"/>
            <a:ext cx="962068" cy="950598"/>
          </a:xfrm>
          <a:prstGeom prst="roundRect">
            <a:avLst>
              <a:gd name="adj" fmla="val 11439"/>
            </a:avLst>
          </a:prstGeom>
        </p:spPr>
      </p:pic>
    </p:spTree>
    <p:extLst>
      <p:ext uri="{BB962C8B-B14F-4D97-AF65-F5344CB8AC3E}">
        <p14:creationId xmlns:p14="http://schemas.microsoft.com/office/powerpoint/2010/main" val="795650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569</Words>
  <Application>Microsoft Macintosh PowerPoint</Application>
  <PresentationFormat>Widescreen</PresentationFormat>
  <Paragraphs>78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 Black</vt:lpstr>
      <vt:lpstr>Lato Light</vt:lpstr>
      <vt:lpstr>Lato Medium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Daniela Hurtado</cp:lastModifiedBy>
  <cp:revision>3</cp:revision>
  <dcterms:created xsi:type="dcterms:W3CDTF">2022-03-02T20:10:15Z</dcterms:created>
  <dcterms:modified xsi:type="dcterms:W3CDTF">2022-06-30T18:46:34Z</dcterms:modified>
</cp:coreProperties>
</file>